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70" r:id="rId4"/>
    <p:sldId id="271" r:id="rId5"/>
    <p:sldId id="272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  <a:srgbClr val="0099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82EC7BD-493B-465D-AF5B-711EE7A150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48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23E26-94DF-4080-B6D5-A7962ACEC16B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025"/>
            <a:ext cx="5486400" cy="4114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4926"/>
            <a:ext cx="2971800" cy="4575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9293F-20A3-46EC-BD6B-9DBA3C70E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06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B9293F-20A3-46EC-BD6B-9DBA3C70E0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7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smtClean="0"/>
            </a:lvl1pPr>
          </a:lstStyle>
          <a:p>
            <a:pPr>
              <a:defRPr/>
            </a:pPr>
            <a:fld id="{EC66A651-F980-441D-9712-3EEA38C16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9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81DBE-B317-4AFE-80A2-7DC8B6DCA4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523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BC98F-BD33-4744-B527-29C723EB08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0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B1369-56D9-4112-AB52-4326F5D8C5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67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BA90F-E098-46CD-913B-7E18BADB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2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633-3327-42AF-833F-BAF16EC6CB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49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E034-224D-49FD-B431-9EB44FEA82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2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95549-6376-4773-AF09-BE8FD084E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8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B033-0CBB-494E-8A8D-B6EA92C3C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2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E032F-C30A-4F77-A2B3-D3C391EA3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0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DD36E-618F-441A-9CC4-F0CB24911D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0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 smtClean="0">
                <a:latin typeface="+mn-lt"/>
              </a:defRPr>
            </a:lvl1pPr>
          </a:lstStyle>
          <a:p>
            <a:pPr>
              <a:defRPr/>
            </a:pPr>
            <a:fld id="{CACA533E-1B35-4768-9829-AC5AD8FBB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371600"/>
          </a:xfrm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llamo ___________ </a:t>
            </a:r>
            <a:r>
              <a:rPr lang="en-US" altLang="en-US" sz="3600" smtClean="0">
                <a:solidFill>
                  <a:schemeClr val="accent1"/>
                </a:solidFill>
              </a:rPr>
              <a:t>Clase </a:t>
            </a:r>
            <a:r>
              <a:rPr lang="en-US" altLang="en-US" sz="3600" smtClean="0">
                <a:solidFill>
                  <a:schemeClr val="accent1"/>
                </a:solidFill>
              </a:rPr>
              <a:t>601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21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del 2017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839200" cy="5638800"/>
          </a:xfrm>
        </p:spPr>
        <p:txBody>
          <a:bodyPr/>
          <a:lstStyle/>
          <a:p>
            <a:pPr marL="762000" indent="-762000" eaLnBrk="1" hangingPunct="1">
              <a:buFontTx/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Propósito # 38:</a:t>
            </a:r>
            <a:r>
              <a:rPr lang="es-ES_tradnl" altLang="en-US" sz="3200" dirty="0" smtClean="0">
                <a:solidFill>
                  <a:schemeClr val="folHlink"/>
                </a:solidFill>
              </a:rPr>
              <a:t> </a:t>
            </a:r>
            <a:r>
              <a:rPr lang="es-ES_tradnl" altLang="en-US" sz="3200" dirty="0" smtClean="0"/>
              <a:t>¿Tienes una casa o un apartamento?</a:t>
            </a:r>
          </a:p>
          <a:p>
            <a:pPr marL="762000" indent="-762000" eaLnBrk="1" hangingPunct="1">
              <a:buFontTx/>
              <a:buNone/>
            </a:pPr>
            <a:r>
              <a:rPr lang="es-ES_tradnl" altLang="en-US" sz="2800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house</a:t>
            </a:r>
            <a:r>
              <a:rPr lang="es-ES_tradnl" altLang="en-US" sz="2800" dirty="0" smtClean="0">
                <a:solidFill>
                  <a:srgbClr val="7030A0"/>
                </a:solidFill>
              </a:rPr>
              <a:t> and home </a:t>
            </a:r>
            <a:r>
              <a:rPr lang="es-ES_tradnl" altLang="en-US" sz="2800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2800" dirty="0" smtClean="0">
              <a:solidFill>
                <a:srgbClr val="7030A0"/>
              </a:solidFill>
            </a:endParaRPr>
          </a:p>
          <a:p>
            <a:pPr marL="762000" indent="-762000" eaLnBrk="1" hangingPunct="1">
              <a:buNone/>
            </a:pPr>
            <a:r>
              <a:rPr lang="es-ES_tradnl" altLang="en-US" sz="3200" dirty="0" smtClean="0">
                <a:solidFill>
                  <a:srgbClr val="FF3300"/>
                </a:solidFill>
              </a:rPr>
              <a:t>Actividad Inicial</a:t>
            </a:r>
            <a:r>
              <a:rPr lang="es-ES_tradnl" altLang="en-US" sz="3200" dirty="0" smtClean="0">
                <a:solidFill>
                  <a:srgbClr val="FF3300"/>
                </a:solidFill>
              </a:rPr>
              <a:t>:</a:t>
            </a:r>
            <a:endParaRPr lang="es-ES_tradnl" altLang="en-US" sz="3200" dirty="0" smtClean="0">
              <a:solidFill>
                <a:srgbClr val="FF3300"/>
              </a:solidFill>
            </a:endParaRPr>
          </a:p>
          <a:p>
            <a:pPr eaLnBrk="1" hangingPunct="1"/>
            <a:r>
              <a:rPr lang="es-ES_tradnl" altLang="en-US" sz="3200" dirty="0" err="1" smtClean="0"/>
              <a:t>Copy</a:t>
            </a:r>
            <a:r>
              <a:rPr lang="es-ES_tradnl" altLang="en-US" sz="3200" dirty="0" smtClean="0"/>
              <a:t> &amp; complete </a:t>
            </a:r>
            <a:r>
              <a:rPr lang="es-ES_tradnl" altLang="en-US" sz="3200" dirty="0" err="1" smtClean="0"/>
              <a:t>with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correct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form</a:t>
            </a:r>
            <a:r>
              <a:rPr lang="es-ES_tradnl" altLang="en-US" sz="3200" dirty="0" smtClean="0"/>
              <a:t> of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verb</a:t>
            </a:r>
            <a:r>
              <a:rPr lang="es-ES_tradnl" altLang="en-US" sz="3200" dirty="0" smtClean="0"/>
              <a:t> “SER”: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¡Hola! Yo ___________ </a:t>
            </a:r>
            <a:r>
              <a:rPr lang="es-ES_tradnl" altLang="en-US" sz="3200" i="1" dirty="0" smtClean="0"/>
              <a:t>(</a:t>
            </a:r>
            <a:r>
              <a:rPr lang="es-ES_tradnl" altLang="en-US" sz="3200" i="1" dirty="0" err="1" smtClean="0"/>
              <a:t>your</a:t>
            </a:r>
            <a:r>
              <a:rPr lang="es-ES_tradnl" altLang="en-US" sz="3200" i="1" dirty="0" smtClean="0"/>
              <a:t> </a:t>
            </a:r>
            <a:r>
              <a:rPr lang="es-ES_tradnl" altLang="en-US" sz="3200" i="1" dirty="0" err="1" smtClean="0"/>
              <a:t>name</a:t>
            </a:r>
            <a:r>
              <a:rPr lang="es-ES_tradnl" altLang="en-US" sz="3200" i="1" dirty="0" smtClean="0"/>
              <a:t>)</a:t>
            </a:r>
            <a:r>
              <a:rPr lang="es-ES_tradnl" altLang="en-US" sz="3200" dirty="0" smtClean="0"/>
              <a:t> 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Yo ______ de __________ </a:t>
            </a:r>
            <a:r>
              <a:rPr lang="es-ES_tradnl" altLang="en-US" sz="3200" i="1" dirty="0" smtClean="0"/>
              <a:t>(a place)</a:t>
            </a:r>
            <a:endParaRPr lang="es-ES_tradnl" altLang="en-US" sz="3200" dirty="0" smtClean="0"/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¿Quién ________ tú?</a:t>
            </a:r>
          </a:p>
          <a:p>
            <a:pPr marL="762000" indent="-762000" eaLnBrk="1" hangingPunct="1">
              <a:buFontTx/>
              <a:buAutoNum type="arabicPeriod"/>
            </a:pPr>
            <a:r>
              <a:rPr lang="es-ES_tradnl" altLang="en-US" sz="3200" dirty="0" smtClean="0"/>
              <a:t>Y, ¿de donde ________ tú?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6870700" cy="762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CC0000"/>
                </a:solidFill>
              </a:rPr>
              <a:t>Vocabulario Nuevo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2581275"/>
            <a:ext cx="1654175" cy="49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La Casa</a:t>
            </a:r>
          </a:p>
        </p:txBody>
      </p:sp>
      <p:pic>
        <p:nvPicPr>
          <p:cNvPr id="6148" name="Picture 4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6388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160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House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57912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FF"/>
                </a:solidFill>
                <a:latin typeface="Comic Sans MS" pitchFamily="66" charset="0"/>
              </a:rPr>
              <a:t>La Casa Privada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334000" y="58674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Private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017838" cy="3810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FF"/>
                </a:solidFill>
              </a:rPr>
              <a:t>El Edificio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260850"/>
            <a:ext cx="38100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smtClean="0">
                <a:solidFill>
                  <a:srgbClr val="0000FF"/>
                </a:solidFill>
              </a:rPr>
              <a:t>El Apartamento</a:t>
            </a:r>
          </a:p>
        </p:txBody>
      </p:sp>
      <p:pic>
        <p:nvPicPr>
          <p:cNvPr id="7172" name="Picture 4" descr="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429000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15240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2800">
                <a:latin typeface="Comic Sans MS" pitchFamily="66" charset="0"/>
              </a:rPr>
              <a:t>Building</a:t>
            </a:r>
          </a:p>
        </p:txBody>
      </p:sp>
      <p:pic>
        <p:nvPicPr>
          <p:cNvPr id="7174" name="Picture 6" descr="Apar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733800" y="106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4419600" y="5227638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2057400" y="4876800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Apartment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648200" y="2667000"/>
            <a:ext cx="41148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>
                <a:solidFill>
                  <a:srgbClr val="0000FF"/>
                </a:solidFill>
                <a:latin typeface="CAC Futura Casual" pitchFamily="2" charset="0"/>
              </a:rPr>
              <a:t>La casa de apartamento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733800" y="24384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79588" y="5564188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3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  <a:defRPr/>
            </a:pPr>
            <a:r>
              <a:rPr lang="es-ES_tradnl" altLang="en-US" sz="3000" kern="0" dirty="0" smtClean="0">
                <a:solidFill>
                  <a:srgbClr val="0000FF"/>
                </a:solidFill>
              </a:rPr>
              <a:t>El Departamento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2286000" cy="609600"/>
          </a:xfrm>
        </p:spPr>
        <p:txBody>
          <a:bodyPr/>
          <a:lstStyle/>
          <a:p>
            <a:pPr eaLnBrk="1" hangingPunct="1"/>
            <a:r>
              <a:rPr lang="es-ES_tradnl" altLang="en-US" sz="3000" dirty="0" smtClean="0">
                <a:solidFill>
                  <a:srgbClr val="0000CC"/>
                </a:solidFill>
              </a:rPr>
              <a:t>La Sala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2971800"/>
            <a:ext cx="3124200" cy="68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3000" dirty="0" smtClean="0">
                <a:solidFill>
                  <a:srgbClr val="0000CC"/>
                </a:solidFill>
              </a:rPr>
              <a:t>El Comedor</a:t>
            </a:r>
          </a:p>
        </p:txBody>
      </p:sp>
      <p:pic>
        <p:nvPicPr>
          <p:cNvPr id="8196" name="Picture 4" descr="living 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"/>
            <a:ext cx="3962400" cy="252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2286000" y="1066800"/>
            <a:ext cx="2133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198" name="Picture 6" descr="dining r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133600"/>
            <a:ext cx="360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886200" y="3505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8" descr="bed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06875"/>
            <a:ext cx="3511261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362200" y="5943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>
                <a:solidFill>
                  <a:srgbClr val="0000CC"/>
                </a:solidFill>
                <a:latin typeface="Comic Sans MS" pitchFamily="66" charset="0"/>
              </a:rPr>
              <a:t>La Recamara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953000" y="5105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876800" y="5867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>
                <a:latin typeface="Comic Sans MS" pitchFamily="66" charset="0"/>
              </a:rPr>
              <a:t>Bedroom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304800" y="1203325"/>
            <a:ext cx="2743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Living Room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5334000" y="3429000"/>
            <a:ext cx="2971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 dirty="0" err="1">
                <a:latin typeface="Comic Sans MS" pitchFamily="66" charset="0"/>
              </a:rPr>
              <a:t>Dining</a:t>
            </a:r>
            <a:r>
              <a:rPr lang="es-ES_tradnl" altLang="en-US" sz="3000" dirty="0">
                <a:latin typeface="Comic Sans MS" pitchFamily="66" charset="0"/>
              </a:rPr>
              <a:t> </a:t>
            </a:r>
            <a:r>
              <a:rPr lang="es-ES_tradnl" altLang="en-US" sz="3000" dirty="0" err="1">
                <a:latin typeface="Comic Sans MS" pitchFamily="66" charset="0"/>
              </a:rPr>
              <a:t>Room</a:t>
            </a:r>
            <a:endParaRPr lang="es-ES_tradnl" altLang="en-US" sz="3000" dirty="0">
              <a:latin typeface="Comic Sans MS" pitchFamily="66" charset="0"/>
            </a:endParaRP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1828800" y="5364163"/>
            <a:ext cx="3810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000">
                <a:solidFill>
                  <a:srgbClr val="0000CC"/>
                </a:solidFill>
                <a:latin typeface="Comic Sans MS" pitchFamily="66" charset="0"/>
              </a:rPr>
              <a:t>El cuarto de dormir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 flipH="1">
            <a:off x="53340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0" y="-76200"/>
            <a:ext cx="304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eaLnBrk="1" hangingPunct="1"/>
            <a:r>
              <a:rPr lang="es-ES_tradnl" altLang="en-US" sz="3000" kern="0" dirty="0" smtClean="0">
                <a:solidFill>
                  <a:srgbClr val="009900"/>
                </a:solidFill>
              </a:rPr>
              <a:t>Los cuartos</a:t>
            </a: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2286000" y="-76200"/>
            <a:ext cx="2895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000" dirty="0" err="1" smtClean="0">
                <a:latin typeface="CAC Futura Casual" pitchFamily="2" charset="0"/>
              </a:rPr>
              <a:t>rooms</a:t>
            </a:r>
            <a:endParaRPr lang="es-ES_tradnl" altLang="en-US" sz="3000" dirty="0">
              <a:latin typeface="CAC Futura Casual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18125" y="1039813"/>
            <a:ext cx="2905125" cy="538162"/>
          </a:xfrm>
        </p:spPr>
        <p:txBody>
          <a:bodyPr/>
          <a:lstStyle/>
          <a:p>
            <a:pPr eaLnBrk="1" hangingPunct="1"/>
            <a:r>
              <a:rPr lang="es-ES_tradnl" altLang="en-US" sz="3000" b="1" smtClean="0">
                <a:solidFill>
                  <a:schemeClr val="accent2"/>
                </a:solidFill>
              </a:rPr>
              <a:t>La Cocina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524000"/>
            <a:ext cx="2057400" cy="45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100" smtClean="0"/>
              <a:t>Kitchen</a:t>
            </a:r>
          </a:p>
        </p:txBody>
      </p:sp>
      <p:pic>
        <p:nvPicPr>
          <p:cNvPr id="9220" name="Picture 4" descr="kitch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38989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419600" y="12954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2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8238"/>
            <a:ext cx="41275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95400" y="41148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Baño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1371600" y="4876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Bathroom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3124200" y="4495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28600" y="5592763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n-US" sz="3200" b="1">
                <a:solidFill>
                  <a:schemeClr val="accent2"/>
                </a:solidFill>
                <a:latin typeface="Comic Sans MS" pitchFamily="66" charset="0"/>
              </a:rPr>
              <a:t>El cuarto de baño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6950" y="-1219200"/>
            <a:ext cx="13620750" cy="89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-76200" y="101600"/>
            <a:ext cx="4419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Mas Vocabulario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1295400"/>
            <a:ext cx="0" cy="990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2175" y="4953000"/>
            <a:ext cx="0" cy="6096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2000" y="5181600"/>
            <a:ext cx="0" cy="7620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4191000"/>
            <a:ext cx="0" cy="106680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1552575" y="5334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garden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2743200" y="8382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tree</a:t>
            </a: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57150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Flower</a:t>
            </a:r>
          </a:p>
        </p:txBody>
      </p:sp>
      <p:sp>
        <p:nvSpPr>
          <p:cNvPr id="10256" name="Rectangle 23"/>
          <p:cNvSpPr>
            <a:spLocks noChangeArrowheads="1"/>
          </p:cNvSpPr>
          <p:nvPr/>
        </p:nvSpPr>
        <p:spPr bwMode="auto">
          <a:xfrm>
            <a:off x="152400" y="1414463"/>
            <a:ext cx="1676400" cy="6096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latin typeface="CAC Futura Casual" pitchFamily="2" charset="0"/>
              </a:rPr>
              <a:t>una planta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85775" y="8128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plant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686175" y="5105400"/>
            <a:ext cx="16478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>
                <a:solidFill>
                  <a:srgbClr val="009900"/>
                </a:solidFill>
                <a:latin typeface="CAC Futura Casual" pitchFamily="2" charset="0"/>
              </a:rPr>
              <a:t>car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467600" y="2286000"/>
            <a:ext cx="12954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953000" y="2743200"/>
            <a:ext cx="194468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7416800" y="2209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CC0000"/>
                </a:solidFill>
                <a:latin typeface="CAC Futura Casual" pitchFamily="2" charset="0"/>
              </a:rPr>
              <a:t>Outskirts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629400" y="3657600"/>
            <a:ext cx="14097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5257800" y="2590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>
                <a:solidFill>
                  <a:srgbClr val="0000FF"/>
                </a:solidFill>
                <a:latin typeface="CAC Futura Casual" pitchFamily="2" charset="0"/>
              </a:rPr>
              <a:t>suburbs</a:t>
            </a:r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6629400" y="3581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In </a:t>
            </a:r>
            <a:r>
              <a:rPr lang="es-ES_tradnl" altLang="en-US" dirty="0" err="1">
                <a:solidFill>
                  <a:srgbClr val="009900"/>
                </a:solidFill>
                <a:latin typeface="CAC Futura Casual" pitchFamily="2" charset="0"/>
              </a:rPr>
              <a:t>front</a:t>
            </a:r>
            <a:r>
              <a:rPr lang="es-ES_tradnl" altLang="en-US" dirty="0">
                <a:solidFill>
                  <a:srgbClr val="009900"/>
                </a:solidFill>
                <a:latin typeface="CAC Futura Casual" pitchFamily="2" charset="0"/>
              </a:rPr>
              <a:t> of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7086600" y="5715000"/>
            <a:ext cx="1143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6" name="Rectangle 23"/>
          <p:cNvSpPr>
            <a:spLocks noChangeArrowheads="1"/>
          </p:cNvSpPr>
          <p:nvPr/>
        </p:nvSpPr>
        <p:spPr bwMode="auto">
          <a:xfrm>
            <a:off x="6781800" y="5638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7030A0"/>
                </a:solidFill>
                <a:latin typeface="CAC Futura Casual" pitchFamily="2" charset="0"/>
              </a:rPr>
              <a:t>behind</a:t>
            </a:r>
            <a:r>
              <a:rPr lang="es-ES_tradnl" altLang="en-US" dirty="0">
                <a:solidFill>
                  <a:srgbClr val="7030A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7030A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7030A0"/>
              </a:solidFill>
              <a:latin typeface="CAC Futura Casual" pitchFamily="2" charset="0"/>
            </a:endParaRPr>
          </a:p>
        </p:txBody>
      </p:sp>
      <p:sp>
        <p:nvSpPr>
          <p:cNvPr id="10267" name="TextBox 43"/>
          <p:cNvSpPr txBox="1">
            <a:spLocks noChangeArrowheads="1"/>
          </p:cNvSpPr>
          <p:nvPr/>
        </p:nvSpPr>
        <p:spPr bwMode="auto">
          <a:xfrm>
            <a:off x="4495800" y="5334000"/>
            <a:ext cx="4805363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4800600" y="5029200"/>
            <a:ext cx="1676400" cy="0"/>
          </a:xfrm>
          <a:prstGeom prst="line">
            <a:avLst/>
          </a:prstGeom>
          <a:ln w="381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4826000" y="4876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>
                <a:solidFill>
                  <a:srgbClr val="800080"/>
                </a:solidFill>
                <a:latin typeface="CAC Futura Casual" pitchFamily="2" charset="0"/>
              </a:rPr>
              <a:t>a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round</a:t>
            </a:r>
            <a:r>
              <a:rPr lang="es-ES_tradnl" altLang="en-US" dirty="0" smtClean="0">
                <a:solidFill>
                  <a:srgbClr val="80008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800080"/>
                </a:solidFill>
                <a:latin typeface="CAC Futura Casual" pitchFamily="2" charset="0"/>
              </a:rPr>
              <a:t>the</a:t>
            </a:r>
            <a:endParaRPr lang="es-ES_tradnl" altLang="en-US" dirty="0">
              <a:solidFill>
                <a:srgbClr val="800080"/>
              </a:solidFill>
              <a:latin typeface="CAC Futura Casual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4114800"/>
            <a:ext cx="4495800" cy="838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24400" y="4114800"/>
            <a:ext cx="4495800" cy="892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Hay </a:t>
            </a:r>
            <a:r>
              <a:rPr lang="en-US" sz="2600" dirty="0" err="1" smtClean="0"/>
              <a:t>muchas</a:t>
            </a:r>
            <a:r>
              <a:rPr lang="en-US" sz="2600" dirty="0" smtClean="0"/>
              <a:t> </a:t>
            </a:r>
            <a:r>
              <a:rPr lang="en-US" sz="2600" dirty="0" err="1" smtClean="0"/>
              <a:t>plantas</a:t>
            </a:r>
            <a:r>
              <a:rPr lang="en-US" sz="2600" dirty="0" smtClean="0"/>
              <a:t> y </a:t>
            </a:r>
            <a:r>
              <a:rPr lang="en-US" sz="2600" dirty="0" err="1" smtClean="0"/>
              <a:t>arboles</a:t>
            </a:r>
            <a:r>
              <a:rPr lang="en-US" sz="2600" dirty="0" smtClean="0"/>
              <a:t> </a:t>
            </a:r>
            <a:r>
              <a:rPr lang="en-US" sz="2600" dirty="0" err="1" smtClean="0"/>
              <a:t>alrededor</a:t>
            </a:r>
            <a:r>
              <a:rPr lang="en-US" sz="2600" dirty="0" smtClean="0"/>
              <a:t> de la casa.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0806" y="-1295400"/>
            <a:ext cx="15721806" cy="883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81000" y="840469"/>
            <a:ext cx="2057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s-ES_tradnl" altLang="en-US" dirty="0" smtClean="0">
                <a:latin typeface="CAC Futura Casual" pitchFamily="2" charset="0"/>
              </a:rPr>
              <a:t>un edificio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048000" y="533400"/>
            <a:ext cx="38862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>
                <a:latin typeface="CAC Futura Casual" pitchFamily="2" charset="0"/>
              </a:rPr>
              <a:t>u</a:t>
            </a:r>
            <a:r>
              <a:rPr lang="es-ES_tradnl" altLang="en-US" dirty="0" smtClean="0">
                <a:latin typeface="CAC Futura Casual" pitchFamily="2" charset="0"/>
              </a:rPr>
              <a:t>na casa de apartamentos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4038600" y="14478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apartamento</a:t>
            </a:r>
            <a:endParaRPr lang="es-ES_tradnl" altLang="en-US" dirty="0">
              <a:latin typeface="CAC Futura Casual" pitchFamily="2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1447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latin typeface="CAC Futura Casual" pitchFamily="2" charset="0"/>
              </a:rPr>
              <a:t>un piso</a:t>
            </a:r>
            <a:endParaRPr lang="es-ES_tradnl" altLang="en-US" dirty="0">
              <a:latin typeface="CAC Futura Casual" pitchFamily="2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324600" y="5257800"/>
            <a:ext cx="14478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7721600" y="48006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The</a:t>
            </a:r>
            <a:r>
              <a:rPr lang="es-ES_tradnl" altLang="en-US" dirty="0" smtClean="0">
                <a:solidFill>
                  <a:srgbClr val="CC0000"/>
                </a:solidFill>
                <a:latin typeface="CAC Futura Casual" pitchFamily="2" charset="0"/>
              </a:rPr>
              <a:t> </a:t>
            </a:r>
            <a:r>
              <a:rPr lang="es-ES_tradnl" altLang="en-US" dirty="0" err="1" smtClean="0">
                <a:solidFill>
                  <a:srgbClr val="CC0000"/>
                </a:solidFill>
                <a:latin typeface="CAC Futura Casual" pitchFamily="2" charset="0"/>
              </a:rPr>
              <a:t>city</a:t>
            </a:r>
            <a:endParaRPr lang="es-ES_tradnl" altLang="en-US" dirty="0">
              <a:solidFill>
                <a:srgbClr val="CC0000"/>
              </a:solidFill>
              <a:latin typeface="CAC Futura Casual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19100" y="6324600"/>
            <a:ext cx="723900" cy="0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304800" y="6248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9900"/>
                </a:solidFill>
                <a:latin typeface="CAC Futura Casual" pitchFamily="2" charset="0"/>
              </a:rPr>
              <a:t>each</a:t>
            </a:r>
            <a:endParaRPr lang="es-ES_tradnl" altLang="en-US" dirty="0">
              <a:solidFill>
                <a:srgbClr val="0099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2971800" y="3200400"/>
            <a:ext cx="1676400" cy="60960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smtClean="0">
                <a:solidFill>
                  <a:srgbClr val="0000FF"/>
                </a:solidFill>
                <a:latin typeface="CAC Futura Casual" pitchFamily="2" charset="0"/>
              </a:rPr>
              <a:t>A </a:t>
            </a:r>
            <a:r>
              <a:rPr lang="es-ES_tradnl" altLang="en-US" dirty="0" err="1" smtClean="0">
                <a:solidFill>
                  <a:srgbClr val="0000FF"/>
                </a:solidFill>
                <a:latin typeface="CAC Futura Casual" pitchFamily="2" charset="0"/>
              </a:rPr>
              <a:t>floor</a:t>
            </a:r>
            <a:endParaRPr lang="es-ES_tradnl" altLang="en-US" dirty="0">
              <a:solidFill>
                <a:srgbClr val="0000FF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2336" y="-1905000"/>
            <a:ext cx="16670536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4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114800"/>
          </a:xfrm>
        </p:spPr>
        <p:txBody>
          <a:bodyPr/>
          <a:lstStyle/>
          <a:p>
            <a:r>
              <a:rPr lang="en-US" dirty="0" smtClean="0"/>
              <a:t>Textbook: COPIA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</a:t>
            </a:r>
            <a:r>
              <a:rPr lang="en-US" dirty="0" smtClean="0"/>
              <a:t>p.65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2</a:t>
            </a:r>
            <a:r>
              <a:rPr lang="en-US" dirty="0" smtClean="0"/>
              <a:t> by NO LATER than TUESDAY, JAN 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28600" y="-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endParaRPr lang="en-US" kern="0" dirty="0" smtClean="0">
              <a:solidFill>
                <a:srgbClr val="FF0000"/>
              </a:solidFill>
            </a:endParaRPr>
          </a:p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38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4201</TotalTime>
  <Words>193</Words>
  <Application>Microsoft Office PowerPoint</Application>
  <PresentationFormat>On-screen Show (4:3)</PresentationFormat>
  <Paragraphs>62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Learning to Write</vt:lpstr>
      <vt:lpstr>Me llamo ___________ Clase 601 La fecha es el 21 de diciembre del 2017</vt:lpstr>
      <vt:lpstr>Vocabulario Nuevo</vt:lpstr>
      <vt:lpstr>El Edificio</vt:lpstr>
      <vt:lpstr>La Sala</vt:lpstr>
      <vt:lpstr>La Cocina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4 de marzo del 2010</dc:title>
  <dc:creator>Helen Zumaeta</dc:creator>
  <cp:lastModifiedBy>Helen Zumaeta</cp:lastModifiedBy>
  <cp:revision>72</cp:revision>
  <cp:lastPrinted>2015-01-12T15:16:24Z</cp:lastPrinted>
  <dcterms:created xsi:type="dcterms:W3CDTF">2010-03-02T20:53:29Z</dcterms:created>
  <dcterms:modified xsi:type="dcterms:W3CDTF">2017-12-21T21:50:31Z</dcterms:modified>
</cp:coreProperties>
</file>